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6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80" r:id="rId17"/>
    <p:sldId id="277" r:id="rId18"/>
    <p:sldId id="278" r:id="rId19"/>
    <p:sldId id="269" r:id="rId20"/>
    <p:sldId id="270" r:id="rId21"/>
    <p:sldId id="271" r:id="rId22"/>
    <p:sldId id="273" r:id="rId23"/>
    <p:sldId id="272" r:id="rId24"/>
    <p:sldId id="274" r:id="rId25"/>
    <p:sldId id="275" r:id="rId26"/>
    <p:sldId id="276" r:id="rId27"/>
    <p:sldId id="279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6"/>
    <p:restoredTop sz="94613"/>
  </p:normalViewPr>
  <p:slideViewPr>
    <p:cSldViewPr snapToGrid="0" snapToObjects="1" showGuides="1">
      <p:cViewPr varScale="1">
        <p:scale>
          <a:sx n="118" d="100"/>
          <a:sy n="118" d="100"/>
        </p:scale>
        <p:origin x="208" y="89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/>
              <a:t>For any B ⊆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P(B)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P(B,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≝ "The A</a:t>
            </a:r>
            <a:r>
              <a:rPr lang="en-US" baseline="-25000" dirty="0"/>
              <a:t>i</a:t>
            </a:r>
            <a:r>
              <a:rPr lang="en-US" dirty="0"/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Experiment: I have two bowls, each with 100 balls numbered 1 through 100. I pick 1 ball at random from each bowl</a:t>
            </a:r>
          </a:p>
          <a:p>
            <a:r>
              <a:rPr lang="en-US" dirty="0"/>
              <a:t>1) What is the size of the sample space (</a:t>
            </a:r>
            <a:r>
              <a:rPr lang="en-US" dirty="0" err="1"/>
              <a:t>Ω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A) 200</a:t>
            </a:r>
          </a:p>
          <a:p>
            <a:pPr lvl="1"/>
            <a:r>
              <a:rPr lang="en-US" dirty="0"/>
              <a:t>B) 100</a:t>
            </a:r>
          </a:p>
          <a:p>
            <a:pPr lvl="1"/>
            <a:r>
              <a:rPr lang="en-US" dirty="0"/>
              <a:t>C) 10,000</a:t>
            </a:r>
          </a:p>
          <a:p>
            <a:pPr lvl="1"/>
            <a:r>
              <a:rPr lang="en-US" dirty="0"/>
              <a:t>D) infinite</a:t>
            </a:r>
          </a:p>
          <a:p>
            <a:r>
              <a:rPr lang="en-US" dirty="0"/>
              <a:t>2) What is the set of outcomes for the event "the sum of the balls is 200"?</a:t>
            </a:r>
          </a:p>
          <a:p>
            <a:pPr lvl="1"/>
            <a:r>
              <a:rPr lang="en-US" dirty="0"/>
              <a:t>A) {(200)}</a:t>
            </a:r>
          </a:p>
          <a:p>
            <a:pPr lvl="1"/>
            <a:r>
              <a:rPr lang="en-US" dirty="0"/>
              <a:t>B) {(100, 100)}</a:t>
            </a:r>
          </a:p>
          <a:p>
            <a:pPr lvl="1"/>
            <a:r>
              <a:rPr lang="en-US" dirty="0"/>
              <a:t>C) ∅</a:t>
            </a:r>
          </a:p>
          <a:p>
            <a:pPr lvl="1"/>
            <a:r>
              <a:rPr lang="en-US" dirty="0"/>
              <a:t>D) {(4, 50), (50, 4), (10, 20), (20, 10)}</a:t>
            </a:r>
          </a:p>
          <a:p>
            <a:r>
              <a:rPr lang="en-US" dirty="0"/>
              <a:t>What is the probability of the event in Q2 (assume uniform distribution)?</a:t>
            </a:r>
          </a:p>
        </p:txBody>
      </p:sp>
    </p:spTree>
    <p:extLst>
      <p:ext uri="{BB962C8B-B14F-4D97-AF65-F5344CB8AC3E}">
        <p14:creationId xmlns:p14="http://schemas.microsoft.com/office/powerpoint/2010/main" val="19719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3) Which of these are possible probability distributions (multiple or no selections allowed)?</a:t>
            </a:r>
          </a:p>
          <a:p>
            <a:pPr lvl="1"/>
            <a:r>
              <a:rPr lang="en-US" dirty="0"/>
              <a:t>A) (1.3, 2)</a:t>
            </a:r>
          </a:p>
          <a:p>
            <a:pPr lvl="1"/>
            <a:r>
              <a:rPr lang="en-US" dirty="0"/>
              <a:t>B) (0.2, 0.2, 0.2, 0.2)</a:t>
            </a:r>
          </a:p>
          <a:p>
            <a:pPr lvl="1"/>
            <a:r>
              <a:rPr lang="en-US" dirty="0"/>
              <a:t>C) (0.2, 0.2, 0.2, 0.2, -0.1, 0.3)</a:t>
            </a:r>
          </a:p>
          <a:p>
            <a:pPr lvl="1"/>
            <a:r>
              <a:rPr lang="en-US" dirty="0"/>
              <a:t>D) (0.2, 0.2, 0.2, 0.2, 0.2)</a:t>
            </a:r>
          </a:p>
          <a:p>
            <a:pPr lvl="1"/>
            <a:r>
              <a:rPr lang="en-US" dirty="0"/>
              <a:t>E) (0, 1, 0)</a:t>
            </a:r>
          </a:p>
          <a:p>
            <a:pPr lvl="1"/>
            <a:r>
              <a:rPr lang="en-US" dirty="0"/>
              <a:t>F) (1)</a:t>
            </a:r>
          </a:p>
          <a:p>
            <a:pPr lvl="1"/>
            <a:r>
              <a:rPr lang="en-US" dirty="0"/>
              <a:t>G) (1/8, ¼, 5/8)</a:t>
            </a:r>
          </a:p>
          <a:p>
            <a:pPr lvl="1"/>
            <a:r>
              <a:rPr lang="en-US" dirty="0"/>
              <a:t>H) (-0.5, -0.5)</a:t>
            </a:r>
          </a:p>
        </p:txBody>
      </p:sp>
    </p:spTree>
    <p:extLst>
      <p:ext uri="{BB962C8B-B14F-4D97-AF65-F5344CB8AC3E}">
        <p14:creationId xmlns:p14="http://schemas.microsoft.com/office/powerpoint/2010/main" val="168797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/>
              <a:t>This is the </a:t>
            </a:r>
            <a:r>
              <a:rPr lang="en-US" u="sng" dirty="0"/>
              <a:t>maximum likelihood estimation</a:t>
            </a:r>
            <a:r>
              <a:rPr lang="en-US" dirty="0"/>
              <a:t> 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P(A) = ½; P(A ∩ B) = ¼; P(B) = 3/10</a:t>
            </a:r>
          </a:p>
          <a:p>
            <a:r>
              <a:rPr lang="en-US" dirty="0"/>
              <a:t>4) What is P(A|B) ?</a:t>
            </a:r>
          </a:p>
          <a:p>
            <a:pPr lvl="1"/>
            <a:r>
              <a:rPr lang="en-US" dirty="0"/>
              <a:t>A) 5/6</a:t>
            </a:r>
          </a:p>
          <a:p>
            <a:pPr lvl="1"/>
            <a:r>
              <a:rPr lang="en-US" dirty="0"/>
              <a:t>B) 1</a:t>
            </a:r>
          </a:p>
          <a:p>
            <a:pPr lvl="1"/>
            <a:r>
              <a:rPr lang="en-US" dirty="0"/>
              <a:t>C) ¼</a:t>
            </a:r>
          </a:p>
          <a:p>
            <a:pPr lvl="1"/>
            <a:r>
              <a:rPr lang="en-US" dirty="0"/>
              <a:t>D) ½</a:t>
            </a:r>
          </a:p>
          <a:p>
            <a:r>
              <a:rPr lang="en-US" dirty="0"/>
              <a:t>5) What is P(B|A)? (same choices)</a:t>
            </a:r>
          </a:p>
          <a:p>
            <a:r>
              <a:rPr lang="en-US" dirty="0"/>
              <a:t>6) What is P(A, B)? (same choices)</a:t>
            </a:r>
          </a:p>
        </p:txBody>
      </p:sp>
    </p:spTree>
    <p:extLst>
      <p:ext uri="{BB962C8B-B14F-4D97-AF65-F5344CB8AC3E}">
        <p14:creationId xmlns:p14="http://schemas.microsoft.com/office/powerpoint/2010/main" val="8105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/>
              <a:t>We can use best-path algorithms (Dijkstra) to efficiently find the most probable path (after converting to log space)</a:t>
            </a:r>
          </a:p>
          <a:p>
            <a:r>
              <a:rPr lang="en-US" dirty="0"/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/>
              <a:t>FSTs can also have weighted arcs</a:t>
            </a:r>
          </a:p>
          <a:p>
            <a:r>
              <a:rPr lang="en-US" dirty="0"/>
              <a:t>If the weights of all outgoing arcs from a state </a:t>
            </a:r>
            <a:r>
              <a:rPr lang="en-US" b="1" dirty="0"/>
              <a:t>with the same input symbol</a:t>
            </a:r>
            <a:r>
              <a:rPr lang="en-US" dirty="0"/>
              <a:t> sum to 1, it's a </a:t>
            </a:r>
            <a:r>
              <a:rPr lang="en-US" dirty="0" err="1"/>
              <a:t>pFST</a:t>
            </a:r>
            <a:endParaRPr lang="en-US" dirty="0"/>
          </a:p>
          <a:p>
            <a:r>
              <a:rPr lang="en-US" dirty="0"/>
              <a:t>FST transduces string x into string y</a:t>
            </a:r>
          </a:p>
          <a:p>
            <a:r>
              <a:rPr lang="en-US" dirty="0" err="1"/>
              <a:t>pFST</a:t>
            </a:r>
            <a:r>
              <a:rPr lang="en-US" dirty="0"/>
              <a:t> transduces x into y with probability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probabilities no longer </a:t>
            </a:r>
            <a:r>
              <a:rPr lang="en-US" dirty="0" err="1"/>
              <a:t>reversable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2265</Words>
  <Application>Microsoft Macintosh PowerPoint</Application>
  <PresentationFormat>Widescreen</PresentationFormat>
  <Paragraphs>387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Yu Gothic</vt:lpstr>
      <vt:lpstr>Arial</vt:lpstr>
      <vt:lpstr>Calibri</vt:lpstr>
      <vt:lpstr>Calibri Light</vt:lpstr>
      <vt:lpstr>Office Theme</vt:lpstr>
      <vt:lpstr>Probability 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Quiz Questions</vt:lpstr>
      <vt:lpstr>Quiz Questions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Quiz Questions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96</cp:revision>
  <cp:lastPrinted>2017-09-01T00:58:05Z</cp:lastPrinted>
  <dcterms:created xsi:type="dcterms:W3CDTF">2017-08-25T22:33:28Z</dcterms:created>
  <dcterms:modified xsi:type="dcterms:W3CDTF">2018-08-28T00:08:49Z</dcterms:modified>
</cp:coreProperties>
</file>